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277" r:id="rId4"/>
    <p:sldId id="258" r:id="rId5"/>
    <p:sldId id="286" r:id="rId6"/>
    <p:sldId id="278" r:id="rId7"/>
    <p:sldId id="270" r:id="rId8"/>
    <p:sldId id="280" r:id="rId9"/>
    <p:sldId id="279" r:id="rId10"/>
    <p:sldId id="264" r:id="rId11"/>
    <p:sldId id="281" r:id="rId12"/>
    <p:sldId id="283" r:id="rId13"/>
    <p:sldId id="276" r:id="rId14"/>
    <p:sldId id="284" r:id="rId15"/>
    <p:sldId id="261" r:id="rId16"/>
    <p:sldId id="285" r:id="rId17"/>
    <p:sldId id="275" r:id="rId18"/>
    <p:sldId id="265" r:id="rId19"/>
  </p:sldIdLst>
  <p:sldSz cx="18288000" cy="10287000"/>
  <p:notesSz cx="6858000" cy="9144000"/>
  <p:embeddedFontLst>
    <p:embeddedFont>
      <p:font typeface="Arial Bold" panose="020B0704020202020204" pitchFamily="34" charset="0"/>
      <p:regular r:id="rId20"/>
      <p:bold r:id="rId21"/>
    </p:embeddedFont>
    <p:embeddedFont>
      <p:font typeface="Libre Franklin Heavy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4622" autoAdjust="0"/>
  </p:normalViewPr>
  <p:slideViewPr>
    <p:cSldViewPr>
      <p:cViewPr varScale="1">
        <p:scale>
          <a:sx n="55" d="100"/>
          <a:sy n="55" d="100"/>
        </p:scale>
        <p:origin x="8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86328" y="5276850"/>
            <a:ext cx="11515343" cy="6088738"/>
          </a:xfrm>
          <a:custGeom>
            <a:avLst/>
            <a:gdLst/>
            <a:ahLst/>
            <a:cxnLst/>
            <a:rect l="l" t="t" r="r" b="b"/>
            <a:pathLst>
              <a:path w="11515343" h="6088738">
                <a:moveTo>
                  <a:pt x="0" y="0"/>
                </a:moveTo>
                <a:lnTo>
                  <a:pt x="11515344" y="0"/>
                </a:lnTo>
                <a:lnTo>
                  <a:pt x="11515344" y="6088738"/>
                </a:lnTo>
                <a:lnTo>
                  <a:pt x="0" y="6088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47800" y="1272074"/>
            <a:ext cx="15392400" cy="293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Data Spark</a:t>
            </a:r>
          </a:p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By Tech Triumphs</a:t>
            </a:r>
          </a:p>
        </p:txBody>
      </p:sp>
      <p:sp>
        <p:nvSpPr>
          <p:cNvPr id="9" name="Freeform 9"/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706411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77667">
            <a:off x="-1218322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14400" y="495300"/>
            <a:ext cx="16383000" cy="8229600"/>
            <a:chOff x="0" y="0"/>
            <a:chExt cx="226694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6945" cy="2167467"/>
            </a:xfrm>
            <a:custGeom>
              <a:avLst/>
              <a:gdLst/>
              <a:ahLst/>
              <a:cxnLst/>
              <a:rect l="l" t="t" r="r" b="b"/>
              <a:pathLst>
                <a:path w="2266945" h="2167467">
                  <a:moveTo>
                    <a:pt x="0" y="0"/>
                  </a:moveTo>
                  <a:lnTo>
                    <a:pt x="2266945" y="0"/>
                  </a:lnTo>
                  <a:lnTo>
                    <a:pt x="226694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6694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943600" y="1181100"/>
            <a:ext cx="11012203" cy="124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BRAIN TEASER</a:t>
            </a:r>
          </a:p>
        </p:txBody>
      </p:sp>
      <p:sp>
        <p:nvSpPr>
          <p:cNvPr id="9" name="Freeform 9"/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859575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BE73CD26-E85C-9ACD-705B-E26345D7A3EA}"/>
              </a:ext>
            </a:extLst>
          </p:cNvPr>
          <p:cNvSpPr txBox="1"/>
          <p:nvPr/>
        </p:nvSpPr>
        <p:spPr>
          <a:xfrm>
            <a:off x="9601200" y="2934953"/>
            <a:ext cx="7354603" cy="548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figure in the left consists of 100 gears, each gear is coupled to the other one with a ratio of 1:10.</a:t>
            </a:r>
            <a:b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 time will it take for the last gear to rotate a full 360°</a:t>
            </a:r>
          </a:p>
          <a:p>
            <a:pPr>
              <a:lnSpc>
                <a:spcPts val="5400"/>
              </a:lnSpc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first gear takes 2 seconds to rotate fully?</a:t>
            </a:r>
          </a:p>
        </p:txBody>
      </p:sp>
      <p:pic>
        <p:nvPicPr>
          <p:cNvPr id="2050" name="Picture 2" descr="A Gear System Helps Visualize the Magnitude of One Googol, or 1 Followed by  100 Zeros — Colossal">
            <a:extLst>
              <a:ext uri="{FF2B5EF4-FFF2-40B4-BE49-F238E27FC236}">
                <a16:creationId xmlns:a16="http://schemas.microsoft.com/office/drawing/2014/main" id="{0C931424-C3B6-C5AF-DE59-57548EC33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9" r="4655"/>
          <a:stretch/>
        </p:blipFill>
        <p:spPr bwMode="auto">
          <a:xfrm>
            <a:off x="810475" y="2613733"/>
            <a:ext cx="8295425" cy="652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6856-5432-DFAF-3CB9-AF83AA6E3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4F96A4-EB99-5573-0D58-77E94D4F779F}"/>
              </a:ext>
            </a:extLst>
          </p:cNvPr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6115A8C-80C6-DECE-D159-B66D3B607E10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B1A02E9-6E6A-E562-F848-8D812BEB2A53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F54726C-D6CB-AA6B-4B1C-BC506A4CF6C3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677CA29-8CE2-B883-976B-988D546D3AA0}"/>
              </a:ext>
            </a:extLst>
          </p:cNvPr>
          <p:cNvSpPr txBox="1"/>
          <p:nvPr/>
        </p:nvSpPr>
        <p:spPr>
          <a:xfrm>
            <a:off x="1447800" y="1181100"/>
            <a:ext cx="15392400" cy="1410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Getting Started with Data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B996279-9F33-9F36-9B33-012FC25E3EFA}"/>
              </a:ext>
            </a:extLst>
          </p:cNvPr>
          <p:cNvSpPr txBox="1"/>
          <p:nvPr/>
        </p:nvSpPr>
        <p:spPr>
          <a:xfrm>
            <a:off x="1548806" y="3123367"/>
            <a:ext cx="8471295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Pre-requisites: 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(Preferably 3.10 or less) </a:t>
            </a:r>
          </a:p>
          <a:p>
            <a:pPr algn="just"/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Notebook or Google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understanding of math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0E67364-1374-9E2D-4B2B-849F3EE11C08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3D00531-7C3A-6BAB-D79A-CCCDF8320F85}"/>
              </a:ext>
            </a:extLst>
          </p:cNvPr>
          <p:cNvSpPr/>
          <p:nvPr/>
        </p:nvSpPr>
        <p:spPr>
          <a:xfrm rot="3706411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57463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6073A-01E8-D7E2-D24F-1D403A4D7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F32D17-46D2-D7F9-F5F1-92BEFBE58C8B}"/>
              </a:ext>
            </a:extLst>
          </p:cNvPr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C05ECE0-0F0D-47CB-517F-DCDF2CA4399A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64EA5B3-A3FF-56C2-263E-4A8E8CC96753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A307C3-E59B-C67E-1ACC-F84C2DF952FE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1E4A23B-FF2A-B9C9-B543-6F903490868A}"/>
              </a:ext>
            </a:extLst>
          </p:cNvPr>
          <p:cNvSpPr txBox="1"/>
          <p:nvPr/>
        </p:nvSpPr>
        <p:spPr>
          <a:xfrm>
            <a:off x="1447800" y="1181100"/>
            <a:ext cx="15392400" cy="293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Data Exploration and Visualization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79ADDEE-E894-7782-BD22-9E3D90BB8844}"/>
              </a:ext>
            </a:extLst>
          </p:cNvPr>
          <p:cNvSpPr txBox="1"/>
          <p:nvPr/>
        </p:nvSpPr>
        <p:spPr>
          <a:xfrm>
            <a:off x="1548806" y="4381500"/>
            <a:ext cx="8471295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Pre-requisites: 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(Preferably 3.10 or less) </a:t>
            </a:r>
          </a:p>
          <a:p>
            <a:pPr algn="just"/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Notebook or Google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</a:p>
          <a:p>
            <a:pPr algn="just"/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understanding of math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7B22DB-2934-025D-1ADE-36808268368D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A854728-1C6E-A821-F90E-0753D2A48EF2}"/>
              </a:ext>
            </a:extLst>
          </p:cNvPr>
          <p:cNvSpPr/>
          <p:nvPr/>
        </p:nvSpPr>
        <p:spPr>
          <a:xfrm rot="3706411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0588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21FF3-185F-B28B-EC9F-153EFC1F3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91DF88-A97A-6EB6-63DB-2A00B4BD9571}"/>
              </a:ext>
            </a:extLst>
          </p:cNvPr>
          <p:cNvSpPr/>
          <p:nvPr/>
        </p:nvSpPr>
        <p:spPr>
          <a:xfrm rot="-1177667">
            <a:off x="-1218322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8BB8F46-D809-9BA3-A82B-A86AF1F02167}"/>
              </a:ext>
            </a:extLst>
          </p:cNvPr>
          <p:cNvGrpSpPr/>
          <p:nvPr/>
        </p:nvGrpSpPr>
        <p:grpSpPr>
          <a:xfrm>
            <a:off x="914400" y="495300"/>
            <a:ext cx="16383000" cy="8229600"/>
            <a:chOff x="0" y="0"/>
            <a:chExt cx="2266945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C331E33-E7F1-0875-CD9D-EB55B9515EE3}"/>
                </a:ext>
              </a:extLst>
            </p:cNvPr>
            <p:cNvSpPr/>
            <p:nvPr/>
          </p:nvSpPr>
          <p:spPr>
            <a:xfrm>
              <a:off x="0" y="0"/>
              <a:ext cx="2266945" cy="2167467"/>
            </a:xfrm>
            <a:custGeom>
              <a:avLst/>
              <a:gdLst/>
              <a:ahLst/>
              <a:cxnLst/>
              <a:rect l="l" t="t" r="r" b="b"/>
              <a:pathLst>
                <a:path w="2266945" h="2167467">
                  <a:moveTo>
                    <a:pt x="0" y="0"/>
                  </a:moveTo>
                  <a:lnTo>
                    <a:pt x="2266945" y="0"/>
                  </a:lnTo>
                  <a:lnTo>
                    <a:pt x="226694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E89B109-92E0-7B5A-8A0B-B4B73086FC95}"/>
                </a:ext>
              </a:extLst>
            </p:cNvPr>
            <p:cNvSpPr txBox="1"/>
            <p:nvPr/>
          </p:nvSpPr>
          <p:spPr>
            <a:xfrm>
              <a:off x="0" y="-38100"/>
              <a:ext cx="226694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C4C0B7E-ADB5-CA88-86F6-6FD2B337533D}"/>
              </a:ext>
            </a:extLst>
          </p:cNvPr>
          <p:cNvSpPr txBox="1"/>
          <p:nvPr/>
        </p:nvSpPr>
        <p:spPr>
          <a:xfrm>
            <a:off x="5943600" y="800100"/>
            <a:ext cx="11012203" cy="124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BRAIN TEASER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B904659-00D9-060A-F193-0481E0ABE64F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09C2FF0-C1BE-6B9E-101C-39EE9FF53146}"/>
              </a:ext>
            </a:extLst>
          </p:cNvPr>
          <p:cNvSpPr/>
          <p:nvPr/>
        </p:nvSpPr>
        <p:spPr>
          <a:xfrm rot="1859575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CCA4640-CAAD-8E73-965B-57B53BE30E50}"/>
              </a:ext>
            </a:extLst>
          </p:cNvPr>
          <p:cNvSpPr txBox="1"/>
          <p:nvPr/>
        </p:nvSpPr>
        <p:spPr>
          <a:xfrm>
            <a:off x="11811000" y="2934953"/>
            <a:ext cx="5144804" cy="636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randomness?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AF4BE4-D1C0-CF3A-A067-E56662C4C2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252" r="6978" b="5530"/>
          <a:stretch/>
        </p:blipFill>
        <p:spPr>
          <a:xfrm>
            <a:off x="923925" y="2677211"/>
            <a:ext cx="10443169" cy="60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4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550C-2DBC-F129-2480-4BB9559BF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00077B-BFC6-029C-738F-3AEA1D0A4CCF}"/>
              </a:ext>
            </a:extLst>
          </p:cNvPr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71C37ED-468B-9199-D703-652DC1843C20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C8F9FC2-D107-7EF9-9218-677B67D64A37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50A0F03-AEC4-8DA5-5380-51E3E30E9EB7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4D2E3DF-09E7-C762-1EB7-1910509846DA}"/>
              </a:ext>
            </a:extLst>
          </p:cNvPr>
          <p:cNvSpPr txBox="1"/>
          <p:nvPr/>
        </p:nvSpPr>
        <p:spPr>
          <a:xfrm>
            <a:off x="1447800" y="1181100"/>
            <a:ext cx="15392400" cy="1410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Introduction to ML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2838955-D36F-0091-FC56-CA04FEBB6B54}"/>
              </a:ext>
            </a:extLst>
          </p:cNvPr>
          <p:cNvSpPr txBox="1"/>
          <p:nvPr/>
        </p:nvSpPr>
        <p:spPr>
          <a:xfrm>
            <a:off x="1548806" y="3238500"/>
            <a:ext cx="8471295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Pre-requisites: 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(Preferably 3.10 or less) </a:t>
            </a:r>
          </a:p>
          <a:p>
            <a:pPr algn="just"/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Notebook or Google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</a:p>
          <a:p>
            <a:pPr algn="just"/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Numpy</a:t>
            </a: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</a:t>
            </a:r>
          </a:p>
          <a:p>
            <a:pPr algn="just"/>
            <a:r>
              <a:rPr lang="en-US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SKLearn</a:t>
            </a:r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understanding of math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F714A42-00A5-3DFB-632B-D38680B378C1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F67AAD6F-C37F-8A60-3299-F1366E5EDF8B}"/>
              </a:ext>
            </a:extLst>
          </p:cNvPr>
          <p:cNvSpPr/>
          <p:nvPr/>
        </p:nvSpPr>
        <p:spPr>
          <a:xfrm rot="3706411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3056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620000" y="1028700"/>
            <a:ext cx="9639300" cy="8229600"/>
            <a:chOff x="0" y="0"/>
            <a:chExt cx="2137363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2000" y="1790700"/>
            <a:ext cx="6439261" cy="5019771"/>
          </a:xfrm>
          <a:custGeom>
            <a:avLst/>
            <a:gdLst/>
            <a:ahLst/>
            <a:cxnLst/>
            <a:rect l="l" t="t" r="r" b="b"/>
            <a:pathLst>
              <a:path w="8099995" h="6136359">
                <a:moveTo>
                  <a:pt x="0" y="0"/>
                </a:moveTo>
                <a:lnTo>
                  <a:pt x="8099995" y="0"/>
                </a:lnTo>
                <a:lnTo>
                  <a:pt x="8099995" y="6136360"/>
                </a:lnTo>
                <a:lnTo>
                  <a:pt x="0" y="6136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696200" y="1391490"/>
            <a:ext cx="9491804" cy="1410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Your Focus Areas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2839" y="5735141"/>
            <a:ext cx="643762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82839" y="6582885"/>
            <a:ext cx="643762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82839" y="4887397"/>
            <a:ext cx="643762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Aptitude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82839" y="7430630"/>
            <a:ext cx="643762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82839" y="3191908"/>
            <a:ext cx="643762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Mathematics (Stats*)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82839" y="4039652"/>
            <a:ext cx="643762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Thinking</a:t>
            </a:r>
          </a:p>
        </p:txBody>
      </p:sp>
      <p:sp>
        <p:nvSpPr>
          <p:cNvPr id="14" name="Freeform 14"/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859575">
            <a:off x="-1769653" y="6527925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E08B-FA2C-8164-40E4-6E7AAD6BF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916E36-05F0-3213-3A93-3B8ADA545752}"/>
              </a:ext>
            </a:extLst>
          </p:cNvPr>
          <p:cNvSpPr/>
          <p:nvPr/>
        </p:nvSpPr>
        <p:spPr>
          <a:xfrm rot="-1177667">
            <a:off x="-1218322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8E418BD-9DB4-16B1-6C69-199E4AC95E51}"/>
              </a:ext>
            </a:extLst>
          </p:cNvPr>
          <p:cNvGrpSpPr/>
          <p:nvPr/>
        </p:nvGrpSpPr>
        <p:grpSpPr>
          <a:xfrm>
            <a:off x="5638800" y="1028700"/>
            <a:ext cx="11658600" cy="8229600"/>
            <a:chOff x="0" y="0"/>
            <a:chExt cx="2266945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8F0ABBA-303F-466F-34EA-D2D1110D31A1}"/>
                </a:ext>
              </a:extLst>
            </p:cNvPr>
            <p:cNvSpPr/>
            <p:nvPr/>
          </p:nvSpPr>
          <p:spPr>
            <a:xfrm>
              <a:off x="0" y="0"/>
              <a:ext cx="2266945" cy="2167467"/>
            </a:xfrm>
            <a:custGeom>
              <a:avLst/>
              <a:gdLst/>
              <a:ahLst/>
              <a:cxnLst/>
              <a:rect l="l" t="t" r="r" b="b"/>
              <a:pathLst>
                <a:path w="2266945" h="2167467">
                  <a:moveTo>
                    <a:pt x="0" y="0"/>
                  </a:moveTo>
                  <a:lnTo>
                    <a:pt x="2266945" y="0"/>
                  </a:lnTo>
                  <a:lnTo>
                    <a:pt x="226694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1F35AEE-2FFA-4F78-3007-63346DEA71FC}"/>
                </a:ext>
              </a:extLst>
            </p:cNvPr>
            <p:cNvSpPr txBox="1"/>
            <p:nvPr/>
          </p:nvSpPr>
          <p:spPr>
            <a:xfrm>
              <a:off x="0" y="-38100"/>
              <a:ext cx="226694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3709EBD-0036-3BC5-5222-A6CFB76539C7}"/>
              </a:ext>
            </a:extLst>
          </p:cNvPr>
          <p:cNvSpPr txBox="1"/>
          <p:nvPr/>
        </p:nvSpPr>
        <p:spPr>
          <a:xfrm>
            <a:off x="5943600" y="1181100"/>
            <a:ext cx="11012203" cy="124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If I was good today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12F66E2-621F-B90E-69A1-259B0A8A0B1B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6F2A35C-FAC3-A0C8-BEE6-C130B62CCBFE}"/>
              </a:ext>
            </a:extLst>
          </p:cNvPr>
          <p:cNvSpPr/>
          <p:nvPr/>
        </p:nvSpPr>
        <p:spPr>
          <a:xfrm rot="1859575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2CD734BA-F6DD-C03A-2379-74A7D430B721}"/>
              </a:ext>
            </a:extLst>
          </p:cNvPr>
          <p:cNvSpPr txBox="1"/>
          <p:nvPr/>
        </p:nvSpPr>
        <p:spPr>
          <a:xfrm>
            <a:off x="790900" y="5649966"/>
            <a:ext cx="464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with me on </a:t>
            </a:r>
            <a:b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LinkedIn :</a:t>
            </a:r>
          </a:p>
        </p:txBody>
      </p:sp>
      <p:pic>
        <p:nvPicPr>
          <p:cNvPr id="2050" name="Picture 2" descr="4 basic tips for setting up a LinkedIn profile | Freight People -  Recruitment agency | transport - logistics - freight">
            <a:extLst>
              <a:ext uri="{FF2B5EF4-FFF2-40B4-BE49-F238E27FC236}">
                <a16:creationId xmlns:a16="http://schemas.microsoft.com/office/drawing/2014/main" id="{3693B6BF-3221-5B94-E24B-FC899668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28700"/>
            <a:ext cx="5333473" cy="40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AF7994-D5EC-8A74-C99A-30BE6B0B6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80" y="2572321"/>
            <a:ext cx="6211441" cy="635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6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F6039-156B-5532-4A71-C851D49B1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3D7D2D-64AD-97EE-2580-FDFEE96F546F}"/>
              </a:ext>
            </a:extLst>
          </p:cNvPr>
          <p:cNvSpPr/>
          <p:nvPr/>
        </p:nvSpPr>
        <p:spPr>
          <a:xfrm rot="-1177667">
            <a:off x="-1218322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BF662A9-57F4-CCC7-1F78-90782DB5EB42}"/>
              </a:ext>
            </a:extLst>
          </p:cNvPr>
          <p:cNvGrpSpPr/>
          <p:nvPr/>
        </p:nvGrpSpPr>
        <p:grpSpPr>
          <a:xfrm>
            <a:off x="5638800" y="1028700"/>
            <a:ext cx="11658600" cy="8229600"/>
            <a:chOff x="0" y="0"/>
            <a:chExt cx="2266945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1526E2-6A13-06FA-3183-5812D56AB283}"/>
                </a:ext>
              </a:extLst>
            </p:cNvPr>
            <p:cNvSpPr/>
            <p:nvPr/>
          </p:nvSpPr>
          <p:spPr>
            <a:xfrm>
              <a:off x="0" y="0"/>
              <a:ext cx="2266945" cy="2167467"/>
            </a:xfrm>
            <a:custGeom>
              <a:avLst/>
              <a:gdLst/>
              <a:ahLst/>
              <a:cxnLst/>
              <a:rect l="l" t="t" r="r" b="b"/>
              <a:pathLst>
                <a:path w="2266945" h="2167467">
                  <a:moveTo>
                    <a:pt x="0" y="0"/>
                  </a:moveTo>
                  <a:lnTo>
                    <a:pt x="2266945" y="0"/>
                  </a:lnTo>
                  <a:lnTo>
                    <a:pt x="226694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8BC5040-A44F-80D1-3D9B-672A5C1A33A4}"/>
                </a:ext>
              </a:extLst>
            </p:cNvPr>
            <p:cNvSpPr txBox="1"/>
            <p:nvPr/>
          </p:nvSpPr>
          <p:spPr>
            <a:xfrm>
              <a:off x="0" y="-38100"/>
              <a:ext cx="226694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E32B3EE-8216-D3F5-016D-39FD85256996}"/>
              </a:ext>
            </a:extLst>
          </p:cNvPr>
          <p:cNvSpPr txBox="1"/>
          <p:nvPr/>
        </p:nvSpPr>
        <p:spPr>
          <a:xfrm>
            <a:off x="5943600" y="1181100"/>
            <a:ext cx="11012203" cy="1246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CONTACT DETAILS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F7B83F4-AA48-4812-5817-DA0652C8B0D8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1F86952-9141-2899-D23A-3DED6E88F6CF}"/>
              </a:ext>
            </a:extLst>
          </p:cNvPr>
          <p:cNvSpPr/>
          <p:nvPr/>
        </p:nvSpPr>
        <p:spPr>
          <a:xfrm rot="1859575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A8A895-BA49-781A-D0E6-749850E1D0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" t="4987" r="6667" b="6124"/>
          <a:stretch/>
        </p:blipFill>
        <p:spPr>
          <a:xfrm>
            <a:off x="8125801" y="2215685"/>
            <a:ext cx="6647799" cy="6882161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3C7D770B-40E4-F841-2780-2BAB1C6D2563}"/>
              </a:ext>
            </a:extLst>
          </p:cNvPr>
          <p:cNvSpPr txBox="1"/>
          <p:nvPr/>
        </p:nvSpPr>
        <p:spPr>
          <a:xfrm>
            <a:off x="790900" y="5649966"/>
            <a:ext cx="464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Instagram</a:t>
            </a:r>
          </a:p>
          <a:p>
            <a:pPr>
              <a:lnSpc>
                <a:spcPts val="5400"/>
              </a:lnSpc>
            </a:pPr>
            <a:r>
              <a:rPr lang="en-US" sz="4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DataVerse</a:t>
            </a: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</a:t>
            </a:r>
          </a:p>
        </p:txBody>
      </p:sp>
      <p:pic>
        <p:nvPicPr>
          <p:cNvPr id="1026" name="Picture 2" descr="instagram icon">
            <a:extLst>
              <a:ext uri="{FF2B5EF4-FFF2-40B4-BE49-F238E27FC236}">
                <a16:creationId xmlns:a16="http://schemas.microsoft.com/office/drawing/2014/main" id="{966D9253-80E1-2C14-DF1D-4A21AD55B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4631"/>
            <a:ext cx="5257801" cy="30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684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71500"/>
            <a:ext cx="16230600" cy="4463140"/>
            <a:chOff x="0" y="0"/>
            <a:chExt cx="4274726" cy="9507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950787"/>
            </a:xfrm>
            <a:custGeom>
              <a:avLst/>
              <a:gdLst/>
              <a:ahLst/>
              <a:cxnLst/>
              <a:rect l="l" t="t" r="r" b="b"/>
              <a:pathLst>
                <a:path w="4274726" h="950787">
                  <a:moveTo>
                    <a:pt x="0" y="0"/>
                  </a:moveTo>
                  <a:lnTo>
                    <a:pt x="4274726" y="0"/>
                  </a:lnTo>
                  <a:lnTo>
                    <a:pt x="4274726" y="950787"/>
                  </a:lnTo>
                  <a:lnTo>
                    <a:pt x="0" y="9507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988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434725" y="4951107"/>
            <a:ext cx="9418548" cy="5602786"/>
          </a:xfrm>
          <a:custGeom>
            <a:avLst/>
            <a:gdLst/>
            <a:ahLst/>
            <a:cxnLst/>
            <a:rect l="l" t="t" r="r" b="b"/>
            <a:pathLst>
              <a:path w="11450755" h="6784572">
                <a:moveTo>
                  <a:pt x="0" y="0"/>
                </a:moveTo>
                <a:lnTo>
                  <a:pt x="11450754" y="0"/>
                </a:lnTo>
                <a:lnTo>
                  <a:pt x="11450754" y="6784572"/>
                </a:lnTo>
                <a:lnTo>
                  <a:pt x="0" y="6784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59575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15759" y="1028700"/>
            <a:ext cx="14256481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2476" y="2625992"/>
            <a:ext cx="14703048" cy="20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Eagerly waiting for new data junkies to join us! </a:t>
            </a:r>
          </a:p>
        </p:txBody>
      </p:sp>
      <p:sp>
        <p:nvSpPr>
          <p:cNvPr id="10" name="Freeform 10"/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85005" y="1662290"/>
            <a:ext cx="7934382" cy="6962420"/>
          </a:xfrm>
          <a:custGeom>
            <a:avLst/>
            <a:gdLst/>
            <a:ahLst/>
            <a:cxnLst/>
            <a:rect l="l" t="t" r="r" b="b"/>
            <a:pathLst>
              <a:path w="7934382" h="6962420">
                <a:moveTo>
                  <a:pt x="0" y="0"/>
                </a:moveTo>
                <a:lnTo>
                  <a:pt x="7934381" y="0"/>
                </a:lnTo>
                <a:lnTo>
                  <a:pt x="7934381" y="6962420"/>
                </a:lnTo>
                <a:lnTo>
                  <a:pt x="0" y="6962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76196" y="1028700"/>
            <a:ext cx="8115300" cy="8229600"/>
            <a:chOff x="0" y="0"/>
            <a:chExt cx="2137363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0" y="0"/>
                  </a:moveTo>
                  <a:lnTo>
                    <a:pt x="2137363" y="0"/>
                  </a:lnTo>
                  <a:lnTo>
                    <a:pt x="2137363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37363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09800" y="3771900"/>
            <a:ext cx="5867400" cy="4803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800" dirty="0"/>
              <a:t>Inspiring fresh minds to harness data, decode patterns, and shape meaningful narratives through analytics and research.</a:t>
            </a:r>
            <a:endParaRPr lang="en-US" sz="4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6196" y="2247900"/>
            <a:ext cx="8115300" cy="1394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Bhaumik Yadav</a:t>
            </a:r>
          </a:p>
        </p:txBody>
      </p:sp>
      <p:sp>
        <p:nvSpPr>
          <p:cNvPr id="10" name="Freeform 10"/>
          <p:cNvSpPr/>
          <p:nvPr/>
        </p:nvSpPr>
        <p:spPr>
          <a:xfrm rot="1859575">
            <a:off x="14871650" y="-1687495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396680">
            <a:off x="-1849696" y="7364335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C3E8D11-D21B-15EC-8972-472DD05610A6}"/>
              </a:ext>
            </a:extLst>
          </p:cNvPr>
          <p:cNvSpPr txBox="1"/>
          <p:nvPr/>
        </p:nvSpPr>
        <p:spPr>
          <a:xfrm>
            <a:off x="1042629" y="1638300"/>
            <a:ext cx="4443771" cy="73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5C1CA-1E63-A0F3-36A3-16D4C525B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092D6F-41DD-3557-ED04-3FB87258CB44}"/>
              </a:ext>
            </a:extLst>
          </p:cNvPr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FBB6F31-925E-654E-8613-7DF43E75AEAA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1FDBD9F-8503-7515-F58F-759B13CD0C27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A553E26-BDCA-23CE-39E3-7EAE1A81D557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2A7166C-F7CA-7F7D-2E0E-8B693F6FCB17}"/>
              </a:ext>
            </a:extLst>
          </p:cNvPr>
          <p:cNvSpPr txBox="1"/>
          <p:nvPr/>
        </p:nvSpPr>
        <p:spPr>
          <a:xfrm>
            <a:off x="1447800" y="1272074"/>
            <a:ext cx="15392400" cy="293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More About Me</a:t>
            </a:r>
          </a:p>
          <a:p>
            <a:pPr algn="ctr">
              <a:lnSpc>
                <a:spcPts val="11899"/>
              </a:lnSpc>
            </a:pPr>
            <a:endParaRPr lang="en-US" sz="8499" b="1" dirty="0">
              <a:solidFill>
                <a:srgbClr val="002060"/>
              </a:solidFill>
              <a:latin typeface="Libre Franklin Heavy"/>
              <a:ea typeface="Libre Franklin Heavy"/>
              <a:cs typeface="Libre Franklin Heavy"/>
              <a:sym typeface="Libre Franklin Heavy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766F093-B1B4-FEC7-55EC-7C4B7AB423F2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98D142A-1713-D175-6DD7-D66F984C6CF9}"/>
              </a:ext>
            </a:extLst>
          </p:cNvPr>
          <p:cNvSpPr/>
          <p:nvPr/>
        </p:nvSpPr>
        <p:spPr>
          <a:xfrm rot="3706411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5F032A-7540-ED5A-98D6-08719152D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71" y="2740136"/>
            <a:ext cx="10093540" cy="4354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33E0F-20FF-0CC3-02C0-80A06CF74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141" y="5356028"/>
            <a:ext cx="7592159" cy="42070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75905A-190C-452F-F29A-D8D6A7E25607}"/>
              </a:ext>
            </a:extLst>
          </p:cNvPr>
          <p:cNvSpPr txBox="1"/>
          <p:nvPr/>
        </p:nvSpPr>
        <p:spPr>
          <a:xfrm>
            <a:off x="10744200" y="2476500"/>
            <a:ext cx="63246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Ex DRDO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Student Coordinator – TT</a:t>
            </a:r>
          </a:p>
          <a:p>
            <a:pPr algn="ctr"/>
            <a:r>
              <a:rPr lang="en-US" sz="3600" dirty="0"/>
              <a:t>Tech Community </a:t>
            </a:r>
            <a:br>
              <a:rPr lang="en-US" sz="3600" dirty="0"/>
            </a:br>
            <a:r>
              <a:rPr lang="en-US" sz="3600" dirty="0"/>
              <a:t>CS &amp; Allied </a:t>
            </a:r>
          </a:p>
          <a:p>
            <a:pPr algn="ctr"/>
            <a:endParaRPr lang="en-IN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D47684-1EE7-26D4-66EE-6E616EE7AE99}"/>
              </a:ext>
            </a:extLst>
          </p:cNvPr>
          <p:cNvSpPr txBox="1"/>
          <p:nvPr/>
        </p:nvSpPr>
        <p:spPr>
          <a:xfrm>
            <a:off x="2667000" y="710237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President – </a:t>
            </a:r>
            <a:r>
              <a:rPr lang="en-US" sz="3600" dirty="0" err="1"/>
              <a:t>DataVerse</a:t>
            </a:r>
            <a:br>
              <a:rPr lang="en-US" sz="3600" dirty="0"/>
            </a:br>
            <a:r>
              <a:rPr lang="en-US" sz="3600" dirty="0"/>
              <a:t>Data Science Community</a:t>
            </a:r>
          </a:p>
          <a:p>
            <a:pPr algn="ctr"/>
            <a:r>
              <a:rPr lang="en-IN" sz="3600" dirty="0"/>
              <a:t>CS &amp; Allied</a:t>
            </a:r>
          </a:p>
          <a:p>
            <a:pPr algn="ctr"/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2888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545357" y="1409700"/>
            <a:ext cx="8218643" cy="1450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AGENDA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29967" y="3162300"/>
            <a:ext cx="782923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10600" y="4000500"/>
            <a:ext cx="782923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Getting started with Data</a:t>
            </a:r>
          </a:p>
        </p:txBody>
      </p:sp>
      <p:sp>
        <p:nvSpPr>
          <p:cNvPr id="14" name="Freeform 14"/>
          <p:cNvSpPr/>
          <p:nvPr/>
        </p:nvSpPr>
        <p:spPr>
          <a:xfrm rot="1859575">
            <a:off x="-1877394" y="-10287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859575">
            <a:off x="15036176" y="729679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9FD1770-2FFA-1241-65C1-44908C2851A9}"/>
              </a:ext>
            </a:extLst>
          </p:cNvPr>
          <p:cNvSpPr txBox="1"/>
          <p:nvPr/>
        </p:nvSpPr>
        <p:spPr>
          <a:xfrm>
            <a:off x="8629967" y="4914900"/>
            <a:ext cx="782923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Exploration and Visualization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8634756E-6A1D-928A-37EE-1BE33E772ACD}"/>
              </a:ext>
            </a:extLst>
          </p:cNvPr>
          <p:cNvSpPr txBox="1"/>
          <p:nvPr/>
        </p:nvSpPr>
        <p:spPr>
          <a:xfrm>
            <a:off x="8629967" y="6515100"/>
            <a:ext cx="782923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8926FD2-0ED0-F7EA-844A-A385D18EEEF6}"/>
              </a:ext>
            </a:extLst>
          </p:cNvPr>
          <p:cNvSpPr txBox="1"/>
          <p:nvPr/>
        </p:nvSpPr>
        <p:spPr>
          <a:xfrm>
            <a:off x="8629967" y="7353300"/>
            <a:ext cx="782923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50" lvl="1" indent="-485775" algn="l">
              <a:lnSpc>
                <a:spcPts val="5400"/>
              </a:lnSpc>
              <a:buFont typeface="Arial"/>
              <a:buChar char="•"/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Q/A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250BC1-D193-E630-F08D-A61E24762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23" y="1623119"/>
            <a:ext cx="6896100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1B9C0-24A9-D9A1-A645-12190372B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2005F4-BBE6-5458-F513-9062E9171F7D}"/>
              </a:ext>
            </a:extLst>
          </p:cNvPr>
          <p:cNvSpPr/>
          <p:nvPr/>
        </p:nvSpPr>
        <p:spPr>
          <a:xfrm rot="-1177667">
            <a:off x="-1218322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A686B89-3AA8-253B-9900-88A99FF21057}"/>
              </a:ext>
            </a:extLst>
          </p:cNvPr>
          <p:cNvGrpSpPr/>
          <p:nvPr/>
        </p:nvGrpSpPr>
        <p:grpSpPr>
          <a:xfrm>
            <a:off x="5638800" y="1028700"/>
            <a:ext cx="11658600" cy="8229600"/>
            <a:chOff x="0" y="0"/>
            <a:chExt cx="2266945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AF5B4F5-3E3D-F948-CDEE-45E63A8665BB}"/>
                </a:ext>
              </a:extLst>
            </p:cNvPr>
            <p:cNvSpPr/>
            <p:nvPr/>
          </p:nvSpPr>
          <p:spPr>
            <a:xfrm>
              <a:off x="0" y="0"/>
              <a:ext cx="2266945" cy="2167467"/>
            </a:xfrm>
            <a:custGeom>
              <a:avLst/>
              <a:gdLst/>
              <a:ahLst/>
              <a:cxnLst/>
              <a:rect l="l" t="t" r="r" b="b"/>
              <a:pathLst>
                <a:path w="2266945" h="2167467">
                  <a:moveTo>
                    <a:pt x="0" y="0"/>
                  </a:moveTo>
                  <a:lnTo>
                    <a:pt x="2266945" y="0"/>
                  </a:lnTo>
                  <a:lnTo>
                    <a:pt x="226694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FA3072F-06BB-C3A4-ED6C-0130C2D21BC8}"/>
                </a:ext>
              </a:extLst>
            </p:cNvPr>
            <p:cNvSpPr txBox="1"/>
            <p:nvPr/>
          </p:nvSpPr>
          <p:spPr>
            <a:xfrm>
              <a:off x="0" y="-38100"/>
              <a:ext cx="2266945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8647CC93-0A59-A2ED-A1E5-30992AAB74E0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DF920F7-1B26-C8EB-C196-2F3A7F440D61}"/>
              </a:ext>
            </a:extLst>
          </p:cNvPr>
          <p:cNvSpPr/>
          <p:nvPr/>
        </p:nvSpPr>
        <p:spPr>
          <a:xfrm rot="1859575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FD7A056-5D87-D0D8-1645-D8BA2D51790B}"/>
              </a:ext>
            </a:extLst>
          </p:cNvPr>
          <p:cNvSpPr txBox="1"/>
          <p:nvPr/>
        </p:nvSpPr>
        <p:spPr>
          <a:xfrm>
            <a:off x="790900" y="5649966"/>
            <a:ext cx="4648200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the WhatsApp group for all updates:</a:t>
            </a:r>
          </a:p>
        </p:txBody>
      </p:sp>
      <p:pic>
        <p:nvPicPr>
          <p:cNvPr id="3076" name="Picture 4" descr="WhatsApp introduces new features across chats, calls, and channels |  TechCrunch">
            <a:extLst>
              <a:ext uri="{FF2B5EF4-FFF2-40B4-BE49-F238E27FC236}">
                <a16:creationId xmlns:a16="http://schemas.microsoft.com/office/drawing/2014/main" id="{6E38BBFC-15AC-7860-AAE5-D7197294F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743544"/>
            <a:ext cx="4992403" cy="355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2A653-488C-135A-C441-122711670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722" y="1279319"/>
            <a:ext cx="7638756" cy="77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3DCD4-01F0-3C68-AE1A-15D8C8C91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C0EB531-6FF7-35EE-F8E4-05ADBBAA9618}"/>
              </a:ext>
            </a:extLst>
          </p:cNvPr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C34CBB5-7442-851C-4644-DFF4E85CE042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ED467E6-123B-4E6A-37F7-CFA9D573FCF7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1EA4F2F-247D-D8C3-C4E8-2A3CFECD655D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C080B58-2401-EE96-7F6E-660641A7BEA6}"/>
              </a:ext>
            </a:extLst>
          </p:cNvPr>
          <p:cNvSpPr txBox="1"/>
          <p:nvPr/>
        </p:nvSpPr>
        <p:spPr>
          <a:xfrm>
            <a:off x="1447800" y="1272074"/>
            <a:ext cx="15392400" cy="1410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What’s Data Science?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8D5E176-D65C-9F6E-53A3-EE986EDD1B9A}"/>
              </a:ext>
            </a:extLst>
          </p:cNvPr>
          <p:cNvSpPr txBox="1"/>
          <p:nvPr/>
        </p:nvSpPr>
        <p:spPr>
          <a:xfrm>
            <a:off x="1548806" y="3695700"/>
            <a:ext cx="8509594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is DS the same as coding?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just"/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exactly. Coding is one part of it, but DS also involves - Understanding the problem, Collecting-cleaning the appropriate data, Analyzing patterns, And sometimes even building ML/Data models, Finally explaining results in a meaningful way</a:t>
            </a:r>
          </a:p>
          <a:p>
            <a:pPr algn="just"/>
            <a:r>
              <a:rPr lang="en-US" sz="3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is Data Science used in real life?</a:t>
            </a:r>
          </a:p>
          <a:p>
            <a:pPr algn="just"/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Everywhere from Netflix recommending you movies to Banks detecting fraud, Flipkart suggesting products to IPL predicting run rate</a:t>
            </a:r>
          </a:p>
          <a:p>
            <a:pPr algn="just"/>
            <a:endParaRPr lang="en-US"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482A3DF-1D3F-B5FB-3A2A-E295C1069398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3CEC2CF-A8D4-6920-A666-8810ABA2D31C}"/>
              </a:ext>
            </a:extLst>
          </p:cNvPr>
          <p:cNvSpPr/>
          <p:nvPr/>
        </p:nvSpPr>
        <p:spPr>
          <a:xfrm rot="3706411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53" name="Picture 29">
            <a:extLst>
              <a:ext uri="{FF2B5EF4-FFF2-40B4-BE49-F238E27FC236}">
                <a16:creationId xmlns:a16="http://schemas.microsoft.com/office/drawing/2014/main" id="{A9D61955-9474-0FDE-3F5E-28DABD8E0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5770" r="3556" b="6198"/>
          <a:stretch/>
        </p:blipFill>
        <p:spPr bwMode="auto">
          <a:xfrm>
            <a:off x="10591800" y="3608544"/>
            <a:ext cx="6781800" cy="43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1D5C09-AD9A-908E-7C94-0A8C06C54D79}"/>
              </a:ext>
            </a:extLst>
          </p:cNvPr>
          <p:cNvSpPr txBox="1"/>
          <p:nvPr/>
        </p:nvSpPr>
        <p:spPr>
          <a:xfrm>
            <a:off x="1447800" y="2628900"/>
            <a:ext cx="15392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the field of turning raw data into useful insights. Statistics, programming, and domain knowledge to make sense of information. </a:t>
            </a:r>
          </a:p>
        </p:txBody>
      </p:sp>
    </p:spTree>
    <p:extLst>
      <p:ext uri="{BB962C8B-B14F-4D97-AF65-F5344CB8AC3E}">
        <p14:creationId xmlns:p14="http://schemas.microsoft.com/office/powerpoint/2010/main" val="199213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A3CA-2097-F82B-098A-67405D860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C92B90-BEC6-35BB-1BE8-A5E5D8E4CFB5}"/>
              </a:ext>
            </a:extLst>
          </p:cNvPr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FA2866F-B202-D5DB-1D20-7560B3EB247C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4030ACB-B36D-59DF-247C-EE75146A267B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86CF11A-EA51-F203-4F67-85B2E502B19A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4DBCAE5-54C6-1332-9C0F-F5CE468FF73E}"/>
              </a:ext>
            </a:extLst>
          </p:cNvPr>
          <p:cNvSpPr txBox="1"/>
          <p:nvPr/>
        </p:nvSpPr>
        <p:spPr>
          <a:xfrm>
            <a:off x="1447800" y="1181100"/>
            <a:ext cx="15392400" cy="1410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Math </a:t>
            </a:r>
            <a:r>
              <a:rPr lang="en-US" sz="8499" b="1" dirty="0" err="1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Math</a:t>
            </a: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 Math……….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6DEF141-2D10-CE28-8C2E-3A947DA551F9}"/>
              </a:ext>
            </a:extLst>
          </p:cNvPr>
          <p:cNvSpPr txBox="1"/>
          <p:nvPr/>
        </p:nvSpPr>
        <p:spPr>
          <a:xfrm>
            <a:off x="1548806" y="2628900"/>
            <a:ext cx="10490794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I need strong math for Data Science?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Absolute Beginners: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start with zero advanced math. Tools like Python libraries (pandas, scikit-learn, matplotlib) handle most heavy lifting. At the start, focus on: Understanding data; Cleaning datasets; Making visualizations; Running simple ML models (regression, classification)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You Progress in Data Science: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 helps you understand what’s happening under the hood. This gives you: Better model selection; More confidence in debugging results; Ability to explain insights to others. The main areas: Statistics (mean, variance, distributions, hypothesis testing), Linear Algebra (vectors, matrices → how data is represented), Calculus (optimization, gradients in ML training), Discrete Math / Logic (for algorithms &amp; data structures)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5CBBFBD-7D3D-7FBD-0B9F-0E740BAE81DB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320E9CF-8B3E-8123-E48D-74D7E50A9C9A}"/>
              </a:ext>
            </a:extLst>
          </p:cNvPr>
          <p:cNvSpPr/>
          <p:nvPr/>
        </p:nvSpPr>
        <p:spPr>
          <a:xfrm rot="3706411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B68704-EC33-DDA5-D3FE-6B022F12B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687" y="4229100"/>
            <a:ext cx="4980513" cy="49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8E9E1-F116-1C8F-7AB7-795F763B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B9ACCE-7D7F-8F22-162D-F6624AE50225}"/>
              </a:ext>
            </a:extLst>
          </p:cNvPr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8C6D5A2-5AAB-8898-E2BC-4270D7EB0C36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68D8039-0B7A-8771-3A7F-224420D5BE1E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BCFE0A6-14CC-96E2-7909-F8B8235AC0C4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347A177-CB45-8728-4445-608C3B72CE7B}"/>
              </a:ext>
            </a:extLst>
          </p:cNvPr>
          <p:cNvSpPr txBox="1"/>
          <p:nvPr/>
        </p:nvSpPr>
        <p:spPr>
          <a:xfrm>
            <a:off x="1447800" y="1028700"/>
            <a:ext cx="15392400" cy="1410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DS/DALC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BBA3BE8-4C5B-711F-5BA4-6E6A8315F73E}"/>
              </a:ext>
            </a:extLst>
          </p:cNvPr>
          <p:cNvSpPr txBox="1"/>
          <p:nvPr/>
        </p:nvSpPr>
        <p:spPr>
          <a:xfrm>
            <a:off x="1548806" y="2324100"/>
            <a:ext cx="8471295" cy="689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framework / process data scientists follow. It keeps the work structured, repeatable, and clear.</a:t>
            </a:r>
          </a:p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1: Discovery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the problem to solve. Ask: “What business or real-world question do we want to answer with data?” Example: Can we predict which students are likely to drop out?</a:t>
            </a:r>
          </a:p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2: Data Preparation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Collect, clean, and organize the data. Handle missing values, remove duplicates, fix errors. Example: Collect students’ attendance, grades, participation.</a:t>
            </a:r>
          </a:p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3: Model Planning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Decide which methods/algorithms to use. Visualization, statistics, or machine learning? Example: Linear regression for scores vs study hours, or decision tree for pass/fail prediction.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4D9A5E0-BB13-B28E-C5BE-B48925EDC3B3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9D81B75-E74C-3126-6274-16ACC1C400BB}"/>
              </a:ext>
            </a:extLst>
          </p:cNvPr>
          <p:cNvSpPr/>
          <p:nvPr/>
        </p:nvSpPr>
        <p:spPr>
          <a:xfrm rot="3706411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052" name="Picture 4" descr="Life Cycle Phases of Data Analytics">
            <a:extLst>
              <a:ext uri="{FF2B5EF4-FFF2-40B4-BE49-F238E27FC236}">
                <a16:creationId xmlns:a16="http://schemas.microsoft.com/office/drawing/2014/main" id="{66688B3E-BC8E-CB98-44BD-7805A2BC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01" y="3914774"/>
            <a:ext cx="7239199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9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B43CC-3EEA-BE27-D8C8-76B2EC5A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883CE3-604B-E0E2-B89F-213EF467537D}"/>
              </a:ext>
            </a:extLst>
          </p:cNvPr>
          <p:cNvSpPr/>
          <p:nvPr/>
        </p:nvSpPr>
        <p:spPr>
          <a:xfrm rot="-1177667">
            <a:off x="-1196430" y="-2772682"/>
            <a:ext cx="20680859" cy="15832364"/>
          </a:xfrm>
          <a:custGeom>
            <a:avLst/>
            <a:gdLst/>
            <a:ahLst/>
            <a:cxnLst/>
            <a:rect l="l" t="t" r="r" b="b"/>
            <a:pathLst>
              <a:path w="20680859" h="15832364">
                <a:moveTo>
                  <a:pt x="3455491" y="0"/>
                </a:moveTo>
                <a:lnTo>
                  <a:pt x="20680860" y="6143094"/>
                </a:lnTo>
                <a:lnTo>
                  <a:pt x="17225369" y="15832364"/>
                </a:lnTo>
                <a:lnTo>
                  <a:pt x="0" y="9689270"/>
                </a:lnTo>
                <a:lnTo>
                  <a:pt x="3455491" y="0"/>
                </a:lnTo>
                <a:close/>
              </a:path>
            </a:pathLst>
          </a:custGeom>
          <a:blipFill>
            <a:blip r:embed="rId2"/>
            <a:stretch>
              <a:fillRect l="-274" t="-2502" b="-1301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263D9E2-8D4B-B66F-75B6-E701B8BF36BE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2DE5AE-E292-969D-D440-C6F662FEC4E2}"/>
                </a:ext>
              </a:extLst>
            </p:cNvPr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137409E-5B89-B2AF-BEF0-7932AA0F2554}"/>
                </a:ext>
              </a:extLst>
            </p:cNvPr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B1B2836-19E6-7E12-4C41-17DD809C1C29}"/>
              </a:ext>
            </a:extLst>
          </p:cNvPr>
          <p:cNvSpPr txBox="1"/>
          <p:nvPr/>
        </p:nvSpPr>
        <p:spPr>
          <a:xfrm>
            <a:off x="1447800" y="1181100"/>
            <a:ext cx="15392400" cy="1410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 b="1" dirty="0">
                <a:solidFill>
                  <a:srgbClr val="002060"/>
                </a:solidFill>
                <a:latin typeface="Libre Franklin Heavy"/>
                <a:ea typeface="Libre Franklin Heavy"/>
                <a:cs typeface="Libre Franklin Heavy"/>
                <a:sym typeface="Libre Franklin Heavy"/>
              </a:rPr>
              <a:t>DS/DALC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5616B2D-6167-B2B9-BEA8-58BDACA7022B}"/>
              </a:ext>
            </a:extLst>
          </p:cNvPr>
          <p:cNvSpPr txBox="1"/>
          <p:nvPr/>
        </p:nvSpPr>
        <p:spPr>
          <a:xfrm>
            <a:off x="1548806" y="3123367"/>
            <a:ext cx="8471295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4: Model Building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the chosen algorithms to the prepared data. Train the model, test it, adjust parameters. Example: Train a classifier on Titanic dataset to predict survival.</a:t>
            </a:r>
          </a:p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5: Communicate Results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findings with visuals, dashboards, or reports. Example: Instead of just giving numbers, show a chart of “study hours vs marks.”</a:t>
            </a:r>
          </a:p>
          <a:p>
            <a:pPr algn="just"/>
            <a:r>
              <a:rPr lang="en-US" sz="2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6: Operationalize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 the solution in the real world.</a:t>
            </a:r>
          </a:p>
          <a:p>
            <a:pPr algn="just"/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A school dashboard that automatically flags students at risk of failing.</a:t>
            </a:r>
          </a:p>
          <a:p>
            <a:pPr algn="just"/>
            <a:endParaRPr lang="en-US"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9AFB7C7-3C1C-ABCC-DA24-0E5A9AC7C2D2}"/>
              </a:ext>
            </a:extLst>
          </p:cNvPr>
          <p:cNvSpPr/>
          <p:nvPr/>
        </p:nvSpPr>
        <p:spPr>
          <a:xfrm rot="1859575">
            <a:off x="14851640" y="-1907614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8BDF1AA-7C97-7CC9-658B-DEE21A15D497}"/>
              </a:ext>
            </a:extLst>
          </p:cNvPr>
          <p:cNvSpPr/>
          <p:nvPr/>
        </p:nvSpPr>
        <p:spPr>
          <a:xfrm rot="3706411">
            <a:off x="-1769653" y="7200900"/>
            <a:ext cx="4446248" cy="4114800"/>
          </a:xfrm>
          <a:custGeom>
            <a:avLst/>
            <a:gdLst/>
            <a:ahLst/>
            <a:cxnLst/>
            <a:rect l="l" t="t" r="r" b="b"/>
            <a:pathLst>
              <a:path w="4446248" h="4114800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052" name="Picture 4" descr="Life Cycle Phases of Data Analytics">
            <a:extLst>
              <a:ext uri="{FF2B5EF4-FFF2-40B4-BE49-F238E27FC236}">
                <a16:creationId xmlns:a16="http://schemas.microsoft.com/office/drawing/2014/main" id="{9EB907F5-AD12-9CDD-E8D8-6E15B880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101" y="3914774"/>
            <a:ext cx="7239199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46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754</Words>
  <Application>Microsoft Office PowerPoint</Application>
  <PresentationFormat>Custom</PresentationFormat>
  <Paragraphs>92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Arial Bold</vt:lpstr>
      <vt:lpstr>Libre Franklin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Pastel Illustrative Class Orientation Meeting Agenda Education Presentation</dc:title>
  <dc:creator>USER</dc:creator>
  <cp:lastModifiedBy>USER</cp:lastModifiedBy>
  <cp:revision>18</cp:revision>
  <dcterms:created xsi:type="dcterms:W3CDTF">2006-08-16T00:00:00Z</dcterms:created>
  <dcterms:modified xsi:type="dcterms:W3CDTF">2025-09-10T09:16:27Z</dcterms:modified>
  <dc:identifier>DAGxDchwVCU</dc:identifier>
</cp:coreProperties>
</file>